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82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0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00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110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11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06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70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69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89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40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012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16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555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8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42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6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53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09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83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5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09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17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4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.png"/><Relationship Id="rId5" Type="http://schemas.openxmlformats.org/officeDocument/2006/relationships/image" Target="../media/image8.svg"/><Relationship Id="rId10" Type="http://schemas.openxmlformats.org/officeDocument/2006/relationships/image" Target="../media/image2.jp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3293A-7DE4-70E3-1281-8ACCDD44CE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b="14052"/>
          <a:stretch/>
        </p:blipFill>
        <p:spPr>
          <a:xfrm>
            <a:off x="482600" y="2789670"/>
            <a:ext cx="3968749" cy="1278660"/>
          </a:xfrm>
          <a:prstGeom prst="rect">
            <a:avLst/>
          </a:prstGeom>
        </p:spPr>
      </p:pic>
      <p:pic>
        <p:nvPicPr>
          <p:cNvPr id="9" name="Picture 8" descr="A logo for a community&#10;&#10;AI-generated content may be incorrect.">
            <a:extLst>
              <a:ext uri="{FF2B5EF4-FFF2-40B4-BE49-F238E27FC236}">
                <a16:creationId xmlns:a16="http://schemas.microsoft.com/office/drawing/2014/main" id="{52482AB0-819B-094F-6F85-4911D2B8A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3" r="33069"/>
          <a:stretch/>
        </p:blipFill>
        <p:spPr>
          <a:xfrm>
            <a:off x="4692648" y="2512379"/>
            <a:ext cx="3968751" cy="183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4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65038CEE-A5B3-43DE-A313-93D91211B7B4}"/>
              </a:ext>
            </a:extLst>
          </p:cNvPr>
          <p:cNvSpPr txBox="1"/>
          <p:nvPr/>
        </p:nvSpPr>
        <p:spPr>
          <a:xfrm>
            <a:off x="153189" y="1260909"/>
            <a:ext cx="3170784" cy="4184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Group or Focus: </a:t>
            </a: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Any! – this tool could be used with a wide variety of community members</a:t>
            </a: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is the tool trying to do specifically?  </a:t>
            </a:r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Invites participants to imagine something which then draws out how they see that thing/place/idea/problem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It hopes to gain a better understanding that person’s perspective or view point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 It could be used individually or in groups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It’s asset based so doesn’t focus on the negatives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It helps to demonstrate </a:t>
            </a:r>
            <a:r>
              <a:rPr lang="en-GB" sz="1108" dirty="0" err="1">
                <a:solidFill>
                  <a:prstClr val="black"/>
                </a:solidFill>
                <a:latin typeface="Calibri Light" panose="020F0302020204030204"/>
              </a:rPr>
              <a:t>‘What</a:t>
            </a: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 matters to me?’ 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It could be used to challenge stereotypes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Or as a self-assessment tool 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You could provide a set of prompting questions to help with the exercise</a:t>
            </a:r>
          </a:p>
          <a:p>
            <a:pPr defTabSz="422041"/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 </a:t>
            </a: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are the instructions for using the tool? 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some prompts or ideas ready to inspire discussion/engagement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Could use writing/drawing/collage or even just colours to express their feelings/thoughts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the outline pre-cut/pre-printed so there is no expectation to have to draw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45B156-91E5-43D0-9892-F7E39CFA3EFB}"/>
              </a:ext>
            </a:extLst>
          </p:cNvPr>
          <p:cNvSpPr txBox="1"/>
          <p:nvPr/>
        </p:nvSpPr>
        <p:spPr>
          <a:xfrm>
            <a:off x="153189" y="493700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585" b="1" dirty="0">
                <a:solidFill>
                  <a:srgbClr val="DE6037"/>
                </a:solidFill>
                <a:latin typeface="Calibri" panose="020F0502020204030204"/>
              </a:rPr>
              <a:t>Imagine If…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B1D9497-E0C3-4182-AEA7-8E7F59E807E2}"/>
              </a:ext>
            </a:extLst>
          </p:cNvPr>
          <p:cNvSpPr txBox="1"/>
          <p:nvPr/>
        </p:nvSpPr>
        <p:spPr>
          <a:xfrm>
            <a:off x="3755256" y="834757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215" b="1" u="sng" dirty="0">
                <a:solidFill>
                  <a:srgbClr val="DE6037"/>
                </a:solidFill>
                <a:latin typeface="Calibri" panose="020F0502020204030204"/>
              </a:rPr>
              <a:t>Imagine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97BD58-A8F5-489A-9DF3-49257A447E52}"/>
              </a:ext>
            </a:extLst>
          </p:cNvPr>
          <p:cNvSpPr txBox="1"/>
          <p:nvPr/>
        </p:nvSpPr>
        <p:spPr>
          <a:xfrm>
            <a:off x="3755255" y="1697815"/>
            <a:ext cx="511768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If [                            ] were a person they would look like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D01CF5-ACDE-49C1-8A67-24A998AD1ED6}"/>
              </a:ext>
            </a:extLst>
          </p:cNvPr>
          <p:cNvSpPr txBox="1"/>
          <p:nvPr/>
        </p:nvSpPr>
        <p:spPr>
          <a:xfrm>
            <a:off x="153193" y="974111"/>
            <a:ext cx="317078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srgbClr val="DE6037"/>
                </a:solidFill>
                <a:latin typeface="Calibri Light" panose="020F0302020204030204"/>
              </a:rPr>
              <a:t>Create an outline of a human form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7A4986-8441-4D15-A520-6DD459B855D1}"/>
              </a:ext>
            </a:extLst>
          </p:cNvPr>
          <p:cNvSpPr txBox="1"/>
          <p:nvPr/>
        </p:nvSpPr>
        <p:spPr>
          <a:xfrm>
            <a:off x="153189" y="5354099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Version created by: </a:t>
            </a:r>
          </a:p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Date: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0E682E3-75A8-459F-AE64-FE4A0549FE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83326" y="2833883"/>
            <a:ext cx="2461539" cy="332307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84AC299-C0FB-4659-8A73-8A272A39DC69}"/>
              </a:ext>
            </a:extLst>
          </p:cNvPr>
          <p:cNvGrpSpPr/>
          <p:nvPr/>
        </p:nvGrpSpPr>
        <p:grpSpPr>
          <a:xfrm>
            <a:off x="153189" y="5942581"/>
            <a:ext cx="3170921" cy="492806"/>
            <a:chOff x="190256" y="6079901"/>
            <a:chExt cx="3435164" cy="533873"/>
          </a:xfrm>
        </p:grpSpPr>
        <p:pic>
          <p:nvPicPr>
            <p:cNvPr id="15" name="Picture 14" descr="A logo for a community&#10;&#10;Description automatically generated">
              <a:extLst>
                <a:ext uri="{FF2B5EF4-FFF2-40B4-BE49-F238E27FC236}">
                  <a16:creationId xmlns:a16="http://schemas.microsoft.com/office/drawing/2014/main" id="{82F5A85D-8CE9-4B3F-A9DA-2EBB7D012486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D690119-83F8-41F6-A455-52D558F9A9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9065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B1D9497-E0C3-4182-AEA7-8E7F59E807E2}"/>
              </a:ext>
            </a:extLst>
          </p:cNvPr>
          <p:cNvSpPr txBox="1"/>
          <p:nvPr/>
        </p:nvSpPr>
        <p:spPr>
          <a:xfrm>
            <a:off x="3755256" y="834757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215" b="1" u="sng" dirty="0">
                <a:solidFill>
                  <a:srgbClr val="DE6037"/>
                </a:solidFill>
                <a:latin typeface="Calibri" panose="020F0502020204030204"/>
              </a:rPr>
              <a:t>Contrast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97BD58-A8F5-489A-9DF3-49257A447E52}"/>
              </a:ext>
            </a:extLst>
          </p:cNvPr>
          <p:cNvSpPr txBox="1"/>
          <p:nvPr/>
        </p:nvSpPr>
        <p:spPr>
          <a:xfrm>
            <a:off x="4163081" y="1575650"/>
            <a:ext cx="3868613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 err="1">
                <a:solidFill>
                  <a:prstClr val="black"/>
                </a:solidFill>
                <a:latin typeface="Calibri" panose="020F0502020204030204"/>
              </a:rPr>
              <a:t>Eg.</a:t>
            </a:r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Public 				Private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5 years ago 			Now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Now 				10 years in future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9F5F88D-927E-4A60-8C1A-71ACE849A4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08169" y="2962669"/>
            <a:ext cx="2461539" cy="3323077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30DFB64-112A-41E5-9F7E-CDD2D1A82082}"/>
              </a:ext>
            </a:extLst>
          </p:cNvPr>
          <p:cNvCxnSpPr>
            <a:cxnSpLocks/>
          </p:cNvCxnSpPr>
          <p:nvPr/>
        </p:nvCxnSpPr>
        <p:spPr>
          <a:xfrm>
            <a:off x="5938938" y="1931553"/>
            <a:ext cx="0" cy="463321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186D377-4353-48C0-B4C1-71EA764296B2}"/>
              </a:ext>
            </a:extLst>
          </p:cNvPr>
          <p:cNvSpPr txBox="1"/>
          <p:nvPr/>
        </p:nvSpPr>
        <p:spPr>
          <a:xfrm>
            <a:off x="153189" y="1576828"/>
            <a:ext cx="3170784" cy="3828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Group or Focus: </a:t>
            </a: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Any! – this tool could be used with a wide variety of community members</a:t>
            </a: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is the tool trying to do specifically?  </a:t>
            </a:r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By splitting the human form down the middle, you could encourage comparison, or contrast around a particular topic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This could draw out positive and negatives, conflicts, past and present, or present and future – the possibilities are endless! </a:t>
            </a:r>
          </a:p>
          <a:p>
            <a:pPr defTabSz="422041"/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 </a:t>
            </a: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are the instructions for using the tool? 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a specific question or prompt in mind – consider using this as a header at the top of each section to keep participants focussed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Could use writing/drawing or even just colours to express their feelings/thoughts.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Collage could also work well, and avoid barriers around literacy or confidence in drawing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the human pre cut or pre-printed</a:t>
            </a:r>
          </a:p>
          <a:p>
            <a:pPr defTabSz="422041"/>
            <a:endParaRPr lang="en-GB" sz="1015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081E29-2FD2-4C8A-AB92-5148FA395C66}"/>
              </a:ext>
            </a:extLst>
          </p:cNvPr>
          <p:cNvSpPr txBox="1"/>
          <p:nvPr/>
        </p:nvSpPr>
        <p:spPr>
          <a:xfrm>
            <a:off x="153189" y="620292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585" b="1" dirty="0">
                <a:solidFill>
                  <a:srgbClr val="DE6037"/>
                </a:solidFill>
                <a:latin typeface="Calibri" panose="020F0502020204030204"/>
              </a:rPr>
              <a:t>Imagine If…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B4CA54F-674F-4BD7-B07D-A76AA5198CD7}"/>
              </a:ext>
            </a:extLst>
          </p:cNvPr>
          <p:cNvSpPr txBox="1"/>
          <p:nvPr/>
        </p:nvSpPr>
        <p:spPr>
          <a:xfrm>
            <a:off x="153190" y="1156634"/>
            <a:ext cx="317078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srgbClr val="DE6037"/>
                </a:solidFill>
                <a:latin typeface="Calibri Light" panose="020F0302020204030204"/>
              </a:rPr>
              <a:t>Create an outline of a human form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0EEB89E-A92B-4375-9DAB-868D2E355DE8}"/>
              </a:ext>
            </a:extLst>
          </p:cNvPr>
          <p:cNvSpPr txBox="1"/>
          <p:nvPr/>
        </p:nvSpPr>
        <p:spPr>
          <a:xfrm>
            <a:off x="153189" y="5412790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Version created by: </a:t>
            </a:r>
          </a:p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Date: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FD8E160-CEDD-4FF0-AD12-29BCC8B4E4AB}"/>
              </a:ext>
            </a:extLst>
          </p:cNvPr>
          <p:cNvGrpSpPr/>
          <p:nvPr/>
        </p:nvGrpSpPr>
        <p:grpSpPr>
          <a:xfrm>
            <a:off x="153189" y="5942581"/>
            <a:ext cx="3170921" cy="492806"/>
            <a:chOff x="190256" y="6079901"/>
            <a:chExt cx="3435164" cy="533873"/>
          </a:xfrm>
        </p:grpSpPr>
        <p:pic>
          <p:nvPicPr>
            <p:cNvPr id="49" name="Picture 48" descr="A logo for a community&#10;&#10;Description automatically generated">
              <a:extLst>
                <a:ext uri="{FF2B5EF4-FFF2-40B4-BE49-F238E27FC236}">
                  <a16:creationId xmlns:a16="http://schemas.microsoft.com/office/drawing/2014/main" id="{82FD7EEB-AA93-4E5C-BF77-534DE2189093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0263F5E-22C6-414F-8EC5-9036815771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6976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190F5C6-7440-4F65-B493-F5B4C640D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72867" y="2730011"/>
            <a:ext cx="3170762" cy="369922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FB1D9497-E0C3-4182-AEA7-8E7F59E807E2}"/>
              </a:ext>
            </a:extLst>
          </p:cNvPr>
          <p:cNvSpPr txBox="1"/>
          <p:nvPr/>
        </p:nvSpPr>
        <p:spPr>
          <a:xfrm>
            <a:off x="3755255" y="834757"/>
            <a:ext cx="4552443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215" b="1" u="sng" dirty="0">
                <a:solidFill>
                  <a:srgbClr val="DE6037"/>
                </a:solidFill>
                <a:latin typeface="Calibri" panose="020F0502020204030204"/>
              </a:rPr>
              <a:t>Multiple dimensions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097BD58-A8F5-489A-9DF3-49257A447E52}"/>
              </a:ext>
            </a:extLst>
          </p:cNvPr>
          <p:cNvSpPr txBox="1"/>
          <p:nvPr/>
        </p:nvSpPr>
        <p:spPr>
          <a:xfrm>
            <a:off x="3755256" y="1541077"/>
            <a:ext cx="3583864" cy="111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3+ Cards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Family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Past/ present/ future</a:t>
            </a:r>
          </a:p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Best me, worst me, everyday me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ECF1686-EAC1-48F4-9CF3-25058AFD00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75572" y="5539152"/>
            <a:ext cx="532127" cy="509955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23D92D1-6EED-41C1-A3D7-1DE71C7A1F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75572" y="4789462"/>
            <a:ext cx="478082" cy="509954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2F22500-F3DA-47CC-B967-212F3C71D0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75572" y="4039772"/>
            <a:ext cx="509955" cy="50995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539991A-EEE7-4750-80D9-984081543B72}"/>
              </a:ext>
            </a:extLst>
          </p:cNvPr>
          <p:cNvSpPr txBox="1"/>
          <p:nvPr/>
        </p:nvSpPr>
        <p:spPr>
          <a:xfrm>
            <a:off x="8418575" y="4208805"/>
            <a:ext cx="50995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4AE4C5-071A-460B-A4A8-1129D3152F81}"/>
              </a:ext>
            </a:extLst>
          </p:cNvPr>
          <p:cNvSpPr txBox="1"/>
          <p:nvPr/>
        </p:nvSpPr>
        <p:spPr>
          <a:xfrm>
            <a:off x="8418575" y="4958495"/>
            <a:ext cx="50995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FB8019-355C-431B-8120-7A4A566E2A02}"/>
              </a:ext>
            </a:extLst>
          </p:cNvPr>
          <p:cNvSpPr txBox="1"/>
          <p:nvPr/>
        </p:nvSpPr>
        <p:spPr>
          <a:xfrm>
            <a:off x="8418575" y="5708185"/>
            <a:ext cx="509956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prstClr val="black"/>
                </a:solidFill>
                <a:latin typeface="Calibri" panose="020F0502020204030204"/>
              </a:rPr>
              <a:t>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402879-4102-462E-9B71-0D4EF65A9B15}"/>
              </a:ext>
            </a:extLst>
          </p:cNvPr>
          <p:cNvSpPr txBox="1"/>
          <p:nvPr/>
        </p:nvSpPr>
        <p:spPr>
          <a:xfrm>
            <a:off x="153189" y="1576828"/>
            <a:ext cx="3170784" cy="365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Group or Focus: </a:t>
            </a: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Any! – this tool could be used with a wide variety of community members</a:t>
            </a: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is the tool trying to do specifically?  </a:t>
            </a:r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Splitting into multiple elements again would help draw out comparisons. </a:t>
            </a:r>
          </a:p>
          <a:p>
            <a:pPr defTabSz="422041"/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Are there specific time periods you’re looking to discuss? Or feelings a different times of day? Multiple dimensions would help to break down the discussion</a:t>
            </a: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endParaRPr lang="en-GB" sz="1108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108" b="1" dirty="0">
                <a:solidFill>
                  <a:prstClr val="black"/>
                </a:solidFill>
                <a:latin typeface="Calibri Light" panose="020F0302020204030204"/>
              </a:rPr>
              <a:t>What are the instructions for using the tool?  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some prompts or ideas ready to inspire discussion/engagement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Could use writing/drawing/collage or even just colours to express their feelings/thoughts</a:t>
            </a:r>
          </a:p>
          <a:p>
            <a:pPr marL="158265" indent="-158265" defTabSz="422041">
              <a:buFont typeface="Arial" panose="020B0604020202020204" pitchFamily="34" charset="0"/>
              <a:buChar char="•"/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Have the outline pre-cut/pre-printed so there is no expectation to have to draw</a:t>
            </a:r>
          </a:p>
          <a:p>
            <a:pPr defTabSz="422041"/>
            <a:endParaRPr lang="en-GB" sz="1015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A012F14-3EFA-462A-B6C9-9E1971A481FE}"/>
              </a:ext>
            </a:extLst>
          </p:cNvPr>
          <p:cNvSpPr txBox="1"/>
          <p:nvPr/>
        </p:nvSpPr>
        <p:spPr>
          <a:xfrm>
            <a:off x="153186" y="392539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585" b="1" dirty="0">
                <a:solidFill>
                  <a:srgbClr val="DE6037"/>
                </a:solidFill>
                <a:latin typeface="Calibri" panose="020F0502020204030204"/>
              </a:rPr>
              <a:t>Imagine If…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5656C31-5AB4-4B60-9EBF-A343047E765D}"/>
              </a:ext>
            </a:extLst>
          </p:cNvPr>
          <p:cNvSpPr txBox="1"/>
          <p:nvPr/>
        </p:nvSpPr>
        <p:spPr>
          <a:xfrm>
            <a:off x="153187" y="919988"/>
            <a:ext cx="3170781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662" dirty="0">
                <a:solidFill>
                  <a:srgbClr val="DE6037"/>
                </a:solidFill>
                <a:latin typeface="Calibri Light" panose="020F0302020204030204"/>
              </a:rPr>
              <a:t>Create an outline of a human form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6F0BD4B-FFBE-4A5A-9DCD-66289B13F3DA}"/>
              </a:ext>
            </a:extLst>
          </p:cNvPr>
          <p:cNvSpPr txBox="1"/>
          <p:nvPr/>
        </p:nvSpPr>
        <p:spPr>
          <a:xfrm>
            <a:off x="153189" y="5412790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Version created by: </a:t>
            </a:r>
          </a:p>
          <a:p>
            <a:pPr defTabSz="422041">
              <a:lnSpc>
                <a:spcPct val="150000"/>
              </a:lnSpc>
            </a:pPr>
            <a:r>
              <a:rPr lang="en-GB" sz="1015" dirty="0">
                <a:solidFill>
                  <a:prstClr val="black"/>
                </a:solidFill>
                <a:latin typeface="Calibri Light" panose="020F0302020204030204"/>
              </a:rPr>
              <a:t>Date: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1820879-0647-4AA4-BB3F-122211C77AEF}"/>
              </a:ext>
            </a:extLst>
          </p:cNvPr>
          <p:cNvGrpSpPr/>
          <p:nvPr/>
        </p:nvGrpSpPr>
        <p:grpSpPr>
          <a:xfrm>
            <a:off x="153189" y="5942581"/>
            <a:ext cx="3170921" cy="492806"/>
            <a:chOff x="190256" y="6079901"/>
            <a:chExt cx="3435164" cy="533873"/>
          </a:xfrm>
        </p:grpSpPr>
        <p:pic>
          <p:nvPicPr>
            <p:cNvPr id="40" name="Picture 39" descr="A logo for a community&#10;&#10;Description automatically generated">
              <a:extLst>
                <a:ext uri="{FF2B5EF4-FFF2-40B4-BE49-F238E27FC236}">
                  <a16:creationId xmlns:a16="http://schemas.microsoft.com/office/drawing/2014/main" id="{44D09DFC-1BBA-4D8F-BC44-61FD3251D56D}"/>
                </a:ext>
              </a:extLst>
            </p:cNvPr>
            <p:cNvPicPr/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624B99AA-643C-44AB-B430-FBD3123420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048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536</Words>
  <Application>Microsoft Office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Lucy-Lloyd, Abi</dc:creator>
  <cp:lastModifiedBy>Lucy-Lloyd, Abi</cp:lastModifiedBy>
  <cp:revision>2</cp:revision>
  <dcterms:created xsi:type="dcterms:W3CDTF">2025-03-25T13:52:20Z</dcterms:created>
  <dcterms:modified xsi:type="dcterms:W3CDTF">2025-03-31T16:07:31Z</dcterms:modified>
</cp:coreProperties>
</file>